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9" r:id="rId4"/>
    <p:sldId id="261" r:id="rId5"/>
    <p:sldId id="267" r:id="rId6"/>
    <p:sldId id="271" r:id="rId7"/>
    <p:sldId id="274" r:id="rId8"/>
    <p:sldId id="268" r:id="rId9"/>
    <p:sldId id="272" r:id="rId10"/>
    <p:sldId id="277" r:id="rId11"/>
    <p:sldId id="273" r:id="rId12"/>
    <p:sldId id="269" r:id="rId13"/>
    <p:sldId id="264" r:id="rId14"/>
    <p:sldId id="27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37E6C-8D5C-420C-83F5-4DA17756C9CC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33ED3-ED8D-4149-9698-B597ED3E1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jpeg"/><Relationship Id="rId4" Type="http://schemas.openxmlformats.org/officeDocument/2006/relationships/image" Target="../media/image4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040" y="2130425"/>
            <a:ext cx="3526160" cy="1470025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3933056"/>
            <a:ext cx="6192688" cy="1512168"/>
          </a:xfrm>
        </p:spPr>
        <p:txBody>
          <a:bodyPr>
            <a:normAutofit/>
          </a:bodyPr>
          <a:lstStyle/>
          <a:p>
            <a:r>
              <a:rPr lang="ro-RO" b="1" i="1" dirty="0" smtClean="0">
                <a:solidFill>
                  <a:srgbClr val="00B050"/>
                </a:solidFill>
                <a:latin typeface="Magneto" pitchFamily="82" charset="0"/>
                <a:cs typeface="Angsana New" pitchFamily="18" charset="-34"/>
              </a:rPr>
              <a:t>Î</a:t>
            </a:r>
            <a:r>
              <a:rPr lang="en-US" b="1" i="1" dirty="0" err="1" smtClean="0">
                <a:solidFill>
                  <a:srgbClr val="00B050"/>
                </a:solidFill>
                <a:latin typeface="Magneto" pitchFamily="82" charset="0"/>
                <a:cs typeface="Angsana New" pitchFamily="18" charset="-34"/>
              </a:rPr>
              <a:t>mpreun</a:t>
            </a:r>
            <a:r>
              <a:rPr lang="ro-RO" b="1" i="1" dirty="0" smtClean="0">
                <a:solidFill>
                  <a:srgbClr val="00B050"/>
                </a:solidFill>
                <a:latin typeface="Magneto" pitchFamily="82" charset="0"/>
                <a:cs typeface="Angsana New" pitchFamily="18" charset="-34"/>
              </a:rPr>
              <a:t>ă pentru mediu în Municipiul </a:t>
            </a:r>
            <a:r>
              <a:rPr lang="en-US" b="1" i="1" dirty="0" smtClean="0">
                <a:solidFill>
                  <a:srgbClr val="00B050"/>
                </a:solidFill>
                <a:latin typeface="Magneto" pitchFamily="82" charset="0"/>
                <a:cs typeface="Angsana New" pitchFamily="18" charset="-34"/>
              </a:rPr>
              <a:t> </a:t>
            </a:r>
            <a:endParaRPr lang="ro-RO" b="1" i="1" dirty="0" smtClean="0">
              <a:solidFill>
                <a:srgbClr val="00B050"/>
              </a:solidFill>
              <a:latin typeface="Magneto" pitchFamily="82" charset="0"/>
              <a:cs typeface="Angsana New" pitchFamily="18" charset="-34"/>
            </a:endParaRPr>
          </a:p>
          <a:p>
            <a:endParaRPr lang="en-US" dirty="0"/>
          </a:p>
        </p:txBody>
      </p:sp>
      <p:pic>
        <p:nvPicPr>
          <p:cNvPr id="5" name="Picture 2" descr="http://www.turismmoinesti.ro/images/BANNER-MOINES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44008" y="7173416"/>
            <a:ext cx="1135040" cy="1080119"/>
          </a:xfrm>
          <a:prstGeom prst="rect">
            <a:avLst/>
          </a:prstGeom>
          <a:noFill/>
        </p:spPr>
      </p:pic>
      <p:pic>
        <p:nvPicPr>
          <p:cNvPr id="6" name="Picture 3" descr="MAREA PANORAMA OSOIU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914400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urist_A\Desktop\Stefan Luchian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806" y="260648"/>
            <a:ext cx="4161269" cy="32403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188641"/>
            <a:ext cx="4283968" cy="3527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4000"/>
              </a:lnSpc>
              <a:buNone/>
            </a:pP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„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 ... 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Au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trecut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3 s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ă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pt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ă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m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â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ni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de c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â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nd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m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ă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aflu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aici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...</a:t>
            </a:r>
            <a:endParaRPr lang="ro-RO" b="1" i="1" dirty="0" smtClean="0">
              <a:solidFill>
                <a:srgbClr val="0070C0"/>
              </a:solidFill>
              <a:latin typeface="Bookman Old Style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ct val="124000"/>
              </a:lnSpc>
              <a:buNone/>
            </a:pP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    ... Ș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ce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lucruri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frumoase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se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afl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ă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prin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partea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locului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lang="ro-RO" b="1" i="1" dirty="0" smtClean="0">
              <a:solidFill>
                <a:srgbClr val="0070C0"/>
              </a:solidFill>
              <a:latin typeface="Bookman Old Style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ct val="124000"/>
              </a:lnSpc>
              <a:buNone/>
            </a:pP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    ... 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Dar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frumos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e un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biet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cuv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â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nt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searb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ă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d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si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ne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î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nsemnat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care nu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spune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nimic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din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splendoarea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sc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â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nteietoare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a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peisajului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din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Moine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șt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...”</a:t>
            </a:r>
            <a:endParaRPr lang="ro-RO" b="1" i="1" dirty="0" smtClean="0">
              <a:solidFill>
                <a:srgbClr val="0070C0"/>
              </a:solidFill>
              <a:latin typeface="Bookman Old Style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ct val="124000"/>
              </a:lnSpc>
              <a:buNone/>
            </a:pP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Ș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t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efan 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Luchian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ro-RO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Bookman Old Style" pitchFamily="18" charset="0"/>
                <a:ea typeface="Tahoma" pitchFamily="34" charset="0"/>
                <a:cs typeface="Times New Roman" pitchFamily="18" charset="0"/>
              </a:rPr>
              <a:t>7 august 1909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9" name="Picture 8" descr="Logo + slogan promovare municipiul Moinesti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52120" y="4437112"/>
            <a:ext cx="3203848" cy="144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3968" y="2492896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cadrul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Saptamanii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Mediului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Moinestean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-31 mai-5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iunie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2017 s-a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desfasurat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a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treia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editie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a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campaniei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eveniment“Un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Pui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Om , un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Pui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Pom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in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cadrul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careia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adoptati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435 de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arbori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catre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copii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cu 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varste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2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 18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Jurist_A\Desktop\Ecoatitudine\ECO  2017\pui de om pui de pom 2017\AFISE pui de om p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635896" cy="5112568"/>
          </a:xfrm>
          <a:prstGeom prst="rect">
            <a:avLst/>
          </a:prstGeom>
          <a:noFill/>
        </p:spPr>
      </p:pic>
      <p:pic>
        <p:nvPicPr>
          <p:cNvPr id="4" name="Picture 3" descr="MAREA PANORAMA OSOIU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 + slogan promovare municipiul Moinesti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779912" y="476672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5400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Book Antiqua" pitchFamily="18" charset="0"/>
              </a:rPr>
              <a:t>CAMPANIA</a:t>
            </a:r>
            <a:br>
              <a:rPr lang="en-US" b="1" dirty="0" smtClean="0">
                <a:solidFill>
                  <a:srgbClr val="00B050"/>
                </a:solidFill>
                <a:latin typeface="Book Antiqua" pitchFamily="18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Book Antiqua" pitchFamily="18" charset="0"/>
              </a:rPr>
              <a:t> “PUI DE OM PUI DE POM “</a:t>
            </a:r>
            <a:br>
              <a:rPr lang="en-US" b="1" dirty="0" smtClean="0">
                <a:solidFill>
                  <a:srgbClr val="00B050"/>
                </a:solidFill>
                <a:latin typeface="Book Antiqua" pitchFamily="18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Book Antiqua" pitchFamily="18" charset="0"/>
              </a:rPr>
              <a:t>ADOPT</a:t>
            </a:r>
            <a:r>
              <a:rPr lang="ro-RO" b="1" dirty="0" smtClean="0">
                <a:solidFill>
                  <a:srgbClr val="00B050"/>
                </a:solidFill>
                <a:latin typeface="Book Antiqua" pitchFamily="18" charset="0"/>
              </a:rPr>
              <a:t>Ă UN COPAC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urist_A\Desktop\Ecoatitudine\ECO  2017\pui de om pui de pom 2017\poze pui de om\10985457_904908969550910_165542232075684417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2843808" cy="3240360"/>
          </a:xfrm>
          <a:prstGeom prst="rect">
            <a:avLst/>
          </a:prstGeom>
          <a:noFill/>
        </p:spPr>
      </p:pic>
      <p:pic>
        <p:nvPicPr>
          <p:cNvPr id="5123" name="Picture 3" descr="C:\Users\Jurist_A\Desktop\Ecoatitudine\ECO  2017\pui de om pui de pom 2017\poze pui de om\10563187_10204110829355789_2764435352353780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104456" cy="2736304"/>
          </a:xfrm>
          <a:prstGeom prst="rect">
            <a:avLst/>
          </a:prstGeom>
          <a:noFill/>
        </p:spPr>
      </p:pic>
      <p:pic>
        <p:nvPicPr>
          <p:cNvPr id="6" name="Picture 3" descr="MAREA PANORAMA OSOIU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E:\ALZ_2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996952"/>
            <a:ext cx="3744416" cy="2880320"/>
          </a:xfrm>
          <a:prstGeom prst="rect">
            <a:avLst/>
          </a:prstGeom>
          <a:noFill/>
        </p:spPr>
      </p:pic>
      <p:pic>
        <p:nvPicPr>
          <p:cNvPr id="4099" name="Picture 3" descr="E:\ALZ_2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708920"/>
            <a:ext cx="4608512" cy="3191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2209800" y="304800"/>
            <a:ext cx="5562600" cy="13511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		</a:t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o-RO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0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0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0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0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0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		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4427984" y="116632"/>
            <a:ext cx="2016224" cy="19271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Book Antiqua" pitchFamily="18" charset="0"/>
              </a:rPr>
              <a:t>CAMPANIA ABC - </a:t>
            </a:r>
            <a:r>
              <a:rPr lang="en-US" sz="2000" b="1" dirty="0" err="1" smtClean="0">
                <a:solidFill>
                  <a:srgbClr val="0070C0"/>
                </a:solidFill>
                <a:latin typeface="Book Antiqua" pitchFamily="18" charset="0"/>
              </a:rPr>
              <a:t>ul</a:t>
            </a:r>
            <a:r>
              <a:rPr lang="en-US" sz="2000" b="1" dirty="0" smtClean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latin typeface="Book Antiqua" pitchFamily="18" charset="0"/>
              </a:rPr>
              <a:t>Colectarii</a:t>
            </a:r>
            <a:r>
              <a:rPr lang="en-US" sz="2000" b="1" dirty="0" smtClean="0">
                <a:solidFill>
                  <a:srgbClr val="0070C0"/>
                </a:solidFill>
                <a:latin typeface="Book Antiqua" pitchFamily="18" charset="0"/>
              </a:rPr>
              <a:t> Selective/ </a:t>
            </a:r>
            <a:r>
              <a:rPr lang="en-US" sz="2000" b="1" dirty="0" err="1" smtClean="0">
                <a:solidFill>
                  <a:srgbClr val="0070C0"/>
                </a:solidFill>
                <a:latin typeface="Book Antiqua" pitchFamily="18" charset="0"/>
              </a:rPr>
              <a:t>Ziua</a:t>
            </a:r>
            <a:r>
              <a:rPr lang="en-US" sz="2000" b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Book Antiqua" pitchFamily="18" charset="0"/>
              </a:rPr>
              <a:t>mondiala</a:t>
            </a:r>
            <a:r>
              <a:rPr lang="en-US" sz="2000" b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Book Antiqua" pitchFamily="18" charset="0"/>
              </a:rPr>
              <a:t>Antifumat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5896" y="24208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43808" y="1844824"/>
            <a:ext cx="612068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endParaRPr lang="en-US" dirty="0" smtClean="0"/>
          </a:p>
        </p:txBody>
      </p:sp>
      <p:pic>
        <p:nvPicPr>
          <p:cNvPr id="12" name="Picture 11" descr="Logo + slogan promovare municipiul Moinesti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Jurist_A\Desktop\DSCF58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92896"/>
            <a:ext cx="3203848" cy="3456384"/>
          </a:xfrm>
          <a:prstGeom prst="rect">
            <a:avLst/>
          </a:prstGeom>
          <a:noFill/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195736" y="3284984"/>
          <a:ext cx="3305966" cy="2204864"/>
        </p:xfrm>
        <a:graphic>
          <a:graphicData uri="http://schemas.openxmlformats.org/presentationml/2006/ole">
            <p:oleObj spid="_x0000_s3075" name="Acrobat Document" r:id="rId6" imgW="7543768" imgH="5829216" progId="AcroExch.Document.7">
              <p:embed/>
            </p:oleObj>
          </a:graphicData>
        </a:graphic>
      </p:graphicFrame>
      <p:pic>
        <p:nvPicPr>
          <p:cNvPr id="3076" name="Picture 4" descr="C:\Users\Jurist_A\Desktop\Ecoatitudine\ECO  2017\Gala premilor\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8640"/>
            <a:ext cx="4320480" cy="2780928"/>
          </a:xfrm>
          <a:prstGeom prst="rect">
            <a:avLst/>
          </a:prstGeom>
          <a:noFill/>
        </p:spPr>
      </p:pic>
      <p:pic>
        <p:nvPicPr>
          <p:cNvPr id="3077" name="Picture 5" descr="C:\Users\Jurist_A\Desktop\Ecoatitudine\ECO  2017\Gala premilor\0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9584" y="2060848"/>
            <a:ext cx="3744416" cy="3528392"/>
          </a:xfrm>
          <a:prstGeom prst="rect">
            <a:avLst/>
          </a:prstGeom>
          <a:noFill/>
        </p:spPr>
      </p:pic>
      <p:pic>
        <p:nvPicPr>
          <p:cNvPr id="3078" name="Picture 6" descr="C:\Users\Jurist_A\Desktop\Ecoatitudine\ECO  2017\Gala premilor\0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3140968"/>
            <a:ext cx="410445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1775"/>
            <a:ext cx="914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 + slogan promovare municipiul Moinesti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Jurist_A\Desktop\Ecoatitudine\ECO  2017\actiuni eco\received_144002648601329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80728"/>
            <a:ext cx="3528392" cy="2304256"/>
          </a:xfrm>
          <a:prstGeom prst="rect">
            <a:avLst/>
          </a:prstGeom>
          <a:noFill/>
        </p:spPr>
      </p:pic>
      <p:pic>
        <p:nvPicPr>
          <p:cNvPr id="7171" name="Picture 3" descr="C:\Users\Jurist_A\Desktop\Ecoatitudine\ECO  2017\actiuni eco\received_144002719601322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3672408" cy="256490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2" y="1886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6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o-RO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Parteneriat cu DSP Bacău-</a:t>
            </a:r>
            <a:r>
              <a:rPr lang="vi-VN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Ziua mondială a mediului  - interdependența sportului cu mediul -" Crosul inimii “  </a:t>
            </a:r>
            <a:r>
              <a:rPr lang="en-US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Marsul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Ciclistilor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Jurist_A\Desktop\pilon 1\Poze diverse\poze activitati\DSC_98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340768"/>
            <a:ext cx="3888432" cy="2304256"/>
          </a:xfrm>
          <a:prstGeom prst="rect">
            <a:avLst/>
          </a:prstGeom>
          <a:noFill/>
        </p:spPr>
      </p:pic>
      <p:pic>
        <p:nvPicPr>
          <p:cNvPr id="3074" name="Picture 2" descr="C:\Users\Jurist_A\Desktop\pilon 1\Poze diverse\poze activitati\DSC_98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429000"/>
            <a:ext cx="3528392" cy="1872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1775"/>
            <a:ext cx="914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 + slogan promovare municipiul Moinesti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1520" y="188640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Săptămâna Mediului Moineștean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Eco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Etno  Bazar” – ateliere educative cu tematică eco, istorică și de folclor românesc - parteneriat cu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institutii școlare și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Palatul Copiilor </a:t>
            </a:r>
            <a:r>
              <a:rPr lang="vi-VN" b="1" dirty="0" smtClean="0">
                <a:solidFill>
                  <a:srgbClr val="0070C0"/>
                </a:solidFill>
                <a:latin typeface="+mj-lt"/>
              </a:rPr>
              <a:t>Bacău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6" name="Picture 2" descr="C:\Users\Jurist_A\Desktop\pilon 1\Poze diverse\poze activitati\DSC_9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3276872" cy="2532571"/>
          </a:xfrm>
          <a:prstGeom prst="rect">
            <a:avLst/>
          </a:prstGeom>
          <a:noFill/>
        </p:spPr>
      </p:pic>
      <p:pic>
        <p:nvPicPr>
          <p:cNvPr id="2050" name="Picture 2" descr="C:\Users\Jurist_A\Desktop\pilon 1\Poze diverse\poze activitati\DSC_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573016"/>
            <a:ext cx="3312368" cy="2304257"/>
          </a:xfrm>
          <a:prstGeom prst="rect">
            <a:avLst/>
          </a:prstGeom>
          <a:noFill/>
        </p:spPr>
      </p:pic>
      <p:pic>
        <p:nvPicPr>
          <p:cNvPr id="2051" name="Picture 3" descr="C:\Users\Jurist_A\Desktop\pilon 1\Poze diverse\poze activitati\DSC_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124744"/>
            <a:ext cx="3600400" cy="2736305"/>
          </a:xfrm>
          <a:prstGeom prst="rect">
            <a:avLst/>
          </a:prstGeom>
          <a:noFill/>
        </p:spPr>
      </p:pic>
      <p:pic>
        <p:nvPicPr>
          <p:cNvPr id="2052" name="Picture 4" descr="C:\Users\Jurist_A\Desktop\pilon 1\Poze diverse\poze activitati\DSC_99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356992"/>
            <a:ext cx="4032448" cy="2820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onda pe osoiu 1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04664"/>
            <a:ext cx="2448272" cy="2924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2051720" y="3284984"/>
            <a:ext cx="1872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rimele instalații din lume de distilare a țițeiului au fost “găzăriile” din orașul Moinești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județul Bacău - 1840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3140968"/>
            <a:ext cx="17526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88640"/>
            <a:ext cx="2448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….O “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picatura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 de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istorie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ea mai veche menţiune despre existenţa şi exploatarea petrolului în ţara noastră se referă la localitatea Lucăceşti de pe Valea Tazlăului Sărat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(1440)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Logo + slogan promovare municipiul Moinesti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Jurist_A\Desktop\inde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0"/>
            <a:ext cx="3456384" cy="191683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04248" y="1916833"/>
            <a:ext cx="23397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otivat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existența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izvoare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lor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ape minerale curative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sulfuroase si clorosodice,  conform prevederilor  Hotărârii de Guvern nr. 58/16.02.2017 municipiul Moinești a devenit </a:t>
            </a:r>
            <a:r>
              <a:rPr lang="ro-RO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stațiune turistică de interes local.</a:t>
            </a:r>
            <a:endParaRPr lang="en-US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Jurist_A\Desktop\PARC BAI MOINE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772816"/>
            <a:ext cx="2808312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1775"/>
            <a:ext cx="914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 + slogan promovare municipiul Moinesti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95536" y="332656"/>
            <a:ext cx="4687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o-RO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Piesa de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o-RO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ezistență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”a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zonei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23528" y="1052736"/>
            <a:ext cx="2448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Partea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biodiversitate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reprezentativă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în municipiul Moinești, este </a:t>
            </a:r>
            <a:r>
              <a:rPr lang="vi-VN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Pădurea de pini</a:t>
            </a:r>
            <a:r>
              <a:rPr lang="ro-RO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arie protejată de interes național</a:t>
            </a:r>
            <a:r>
              <a:rPr lang="ro-RO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cu o suprafață de 15 ha</a:t>
            </a:r>
            <a:r>
              <a:rPr lang="vi-VN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i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rezerva</a:t>
            </a:r>
            <a:r>
              <a:rPr lang="ro-RO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ție naturală de tip </a:t>
            </a:r>
            <a:r>
              <a:rPr lang="vi-VN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mixt</a:t>
            </a:r>
            <a:r>
              <a:rPr lang="ro-RO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plantație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înființată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în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1930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către Societatea petrolieră "Steaua Română", în vederea stabilizării alunecărilor locale de teren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C:\Users\Jurist_A\Desktop\11054819_10206616932080169_1988121874257901670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836712"/>
            <a:ext cx="3155776" cy="4715611"/>
          </a:xfrm>
          <a:prstGeom prst="rect">
            <a:avLst/>
          </a:prstGeom>
          <a:noFill/>
        </p:spPr>
      </p:pic>
      <p:pic>
        <p:nvPicPr>
          <p:cNvPr id="10" name="Picture 3" descr="C:\Users\Jurist_A\Desktop\Ecoatitudine\eco 2015\letsclen up EU 2015\10835458_10206616924839988_5951611151941249093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5203">
            <a:off x="5767122" y="1947983"/>
            <a:ext cx="3394891" cy="3331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 + slogan promovare municipiul Moinesti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9512" y="260648"/>
            <a:ext cx="63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pecii avifaunistice protejate existente în Pădurea cu Pini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Jurist_A\Desktop\GREEN WEEK2015\salamand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2699792" cy="278052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980728"/>
            <a:ext cx="24482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Lucida Calligraphy" pitchFamily="66" charset="0"/>
              </a:rPr>
              <a:t>SALAMANDRA </a:t>
            </a:r>
            <a:r>
              <a:rPr lang="en-US" sz="1400" b="1" dirty="0" err="1" smtClean="0">
                <a:latin typeface="Lucida Calligraphy" pitchFamily="66" charset="0"/>
              </a:rPr>
              <a:t>SALAMANDRA</a:t>
            </a:r>
            <a:r>
              <a:rPr lang="en-US" sz="1400" b="1" dirty="0" smtClean="0">
                <a:latin typeface="Lucida Calligraphy" pitchFamily="66" charset="0"/>
              </a:rPr>
              <a:t> Linnaeus, 1758</a:t>
            </a:r>
            <a:r>
              <a:rPr lang="ro-RO" sz="1400" b="1" dirty="0" smtClean="0">
                <a:latin typeface="Lucida Calligraphy" pitchFamily="66" charset="0"/>
              </a:rPr>
              <a:t>, </a:t>
            </a:r>
            <a:r>
              <a:rPr lang="en-US" sz="1400" dirty="0" err="1" smtClean="0">
                <a:latin typeface="Lucida Calligraphy" pitchFamily="66" charset="0"/>
              </a:rPr>
              <a:t>Clasa</a:t>
            </a:r>
            <a:r>
              <a:rPr lang="en-US" sz="1400" dirty="0" smtClean="0">
                <a:latin typeface="Lucida Calligraphy" pitchFamily="66" charset="0"/>
              </a:rPr>
              <a:t> </a:t>
            </a:r>
            <a:r>
              <a:rPr lang="en-US" sz="1400" dirty="0" err="1" smtClean="0">
                <a:latin typeface="Lucida Calligraphy" pitchFamily="66" charset="0"/>
              </a:rPr>
              <a:t>Amphibia</a:t>
            </a:r>
            <a:r>
              <a:rPr lang="en-US" sz="1400" dirty="0" smtClean="0">
                <a:latin typeface="Lucida Calligraphy" pitchFamily="66" charset="0"/>
              </a:rPr>
              <a:t>, </a:t>
            </a:r>
            <a:r>
              <a:rPr lang="en-US" sz="1400" dirty="0" err="1" smtClean="0">
                <a:latin typeface="Lucida Calligraphy" pitchFamily="66" charset="0"/>
              </a:rPr>
              <a:t>Ordinul</a:t>
            </a:r>
            <a:r>
              <a:rPr lang="en-US" sz="1400" dirty="0" smtClean="0">
                <a:latin typeface="Lucida Calligraphy" pitchFamily="66" charset="0"/>
              </a:rPr>
              <a:t> </a:t>
            </a:r>
            <a:r>
              <a:rPr lang="en-US" sz="1400" dirty="0" err="1" smtClean="0">
                <a:latin typeface="Lucida Calligraphy" pitchFamily="66" charset="0"/>
              </a:rPr>
              <a:t>Urodela</a:t>
            </a:r>
            <a:r>
              <a:rPr lang="en-US" sz="1400" dirty="0" smtClean="0">
                <a:latin typeface="Lucida Calligraphy" pitchFamily="66" charset="0"/>
              </a:rPr>
              <a:t>, </a:t>
            </a:r>
            <a:r>
              <a:rPr lang="en-US" sz="1400" dirty="0" err="1" smtClean="0">
                <a:latin typeface="Lucida Calligraphy" pitchFamily="66" charset="0"/>
              </a:rPr>
              <a:t>Familia</a:t>
            </a:r>
            <a:r>
              <a:rPr lang="en-US" sz="1400" dirty="0" smtClean="0">
                <a:latin typeface="Lucida Calligraphy" pitchFamily="66" charset="0"/>
              </a:rPr>
              <a:t> </a:t>
            </a:r>
            <a:r>
              <a:rPr lang="en-US" sz="1400" dirty="0" err="1" smtClean="0">
                <a:latin typeface="Lucida Calligraphy" pitchFamily="66" charset="0"/>
              </a:rPr>
              <a:t>Salamandridae</a:t>
            </a:r>
            <a:r>
              <a:rPr lang="ro-RO" sz="1400" dirty="0" smtClean="0">
                <a:latin typeface="Lucida Calligraphy" pitchFamily="66" charset="0"/>
              </a:rPr>
              <a:t>, </a:t>
            </a:r>
            <a:r>
              <a:rPr lang="en-US" sz="1400" dirty="0" smtClean="0">
                <a:latin typeface="Lucida Calligraphy" pitchFamily="66" charset="0"/>
              </a:rPr>
              <a:t>Specie </a:t>
            </a:r>
            <a:r>
              <a:rPr lang="en-US" sz="1400" dirty="0" err="1" smtClean="0">
                <a:latin typeface="Lucida Calligraphy" pitchFamily="66" charset="0"/>
              </a:rPr>
              <a:t>vulnerabila</a:t>
            </a:r>
            <a:r>
              <a:rPr lang="en-US" sz="1400" dirty="0" smtClean="0">
                <a:latin typeface="Lucida Calligraphy" pitchFamily="66" charset="0"/>
              </a:rPr>
              <a:t>. </a:t>
            </a:r>
            <a:endParaRPr lang="en-US" sz="1400" dirty="0">
              <a:latin typeface="Lucida Calligraphy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9792" y="692696"/>
            <a:ext cx="33843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Specii p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rotejat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 conform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Leg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 nr.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1993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care Romania a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ratificat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Conventia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Berna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respectiv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OUG 57 din 2007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privind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regimul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ariilor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naturale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protejate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conservarea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habitatelor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naturale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florei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faunei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salbatice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Anexa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4B –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specii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interes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national)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și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pentru care au fost  propuse  mă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suri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conservare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reducerea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polu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apelor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interioare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crearea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multor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arii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protejate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ocrotirea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speciei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pastrarea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habitatelor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naturale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promovarea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reproducerii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organizate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capti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vitate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Jurist_A\Desktop\GREEN WEEK2015\bombina-bomb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356992"/>
            <a:ext cx="2987824" cy="237626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084168" y="1628801"/>
            <a:ext cx="30598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Lucida Calligraphy" pitchFamily="66" charset="0"/>
              </a:rPr>
              <a:t>BOMBINA </a:t>
            </a:r>
            <a:r>
              <a:rPr lang="en-US" sz="1400" b="1" dirty="0" err="1" smtClean="0">
                <a:solidFill>
                  <a:srgbClr val="002060"/>
                </a:solidFill>
                <a:latin typeface="Lucida Calligraphy" pitchFamily="66" charset="0"/>
              </a:rPr>
              <a:t>BOMBINA</a:t>
            </a:r>
            <a:r>
              <a:rPr lang="en-US" sz="1400" b="1" dirty="0" smtClean="0">
                <a:solidFill>
                  <a:srgbClr val="002060"/>
                </a:solidFill>
                <a:latin typeface="Lucida Calligraphy" pitchFamily="66" charset="0"/>
              </a:rPr>
              <a:t> (Linnaeus, 1758)</a:t>
            </a:r>
            <a:br>
              <a:rPr lang="en-US" sz="1400" b="1" dirty="0" smtClean="0">
                <a:solidFill>
                  <a:srgbClr val="002060"/>
                </a:solidFill>
                <a:latin typeface="Lucida Calligraphy" pitchFamily="66" charset="0"/>
              </a:rPr>
            </a:br>
            <a:r>
              <a:rPr lang="en-US" sz="1400" b="1" dirty="0" err="1" smtClean="0">
                <a:solidFill>
                  <a:srgbClr val="002060"/>
                </a:solidFill>
                <a:latin typeface="Lucida Calligraphy" pitchFamily="66" charset="0"/>
              </a:rPr>
              <a:t>Buhai</a:t>
            </a:r>
            <a:r>
              <a:rPr lang="en-US" sz="1400" b="1" dirty="0" smtClean="0">
                <a:solidFill>
                  <a:srgbClr val="002060"/>
                </a:solidFill>
                <a:latin typeface="Lucida Calligraphy" pitchFamily="66" charset="0"/>
              </a:rPr>
              <a:t> de </a:t>
            </a:r>
            <a:r>
              <a:rPr lang="en-US" sz="1400" b="1" dirty="0" err="1" smtClean="0">
                <a:solidFill>
                  <a:srgbClr val="002060"/>
                </a:solidFill>
                <a:latin typeface="Lucida Calligraphy" pitchFamily="66" charset="0"/>
              </a:rPr>
              <a:t>balta</a:t>
            </a:r>
            <a:r>
              <a:rPr lang="en-US" sz="1400" b="1" dirty="0" smtClean="0">
                <a:solidFill>
                  <a:srgbClr val="002060"/>
                </a:solidFill>
                <a:latin typeface="Lucida Calligraphy" pitchFamily="66" charset="0"/>
              </a:rPr>
              <a:t> (</a:t>
            </a:r>
            <a:r>
              <a:rPr lang="en-US" sz="1400" b="1" dirty="0" err="1" smtClean="0">
                <a:solidFill>
                  <a:srgbClr val="002060"/>
                </a:solidFill>
                <a:latin typeface="Lucida Calligraphy" pitchFamily="66" charset="0"/>
              </a:rPr>
              <a:t>izvoras</a:t>
            </a:r>
            <a:r>
              <a:rPr lang="en-US" sz="1400" b="1" dirty="0" smtClean="0">
                <a:solidFill>
                  <a:srgbClr val="002060"/>
                </a:solidFill>
                <a:latin typeface="Lucida Calligraphy" pitchFamily="66" charset="0"/>
              </a:rPr>
              <a:t>) cu </a:t>
            </a:r>
            <a:r>
              <a:rPr lang="en-US" sz="1400" b="1" dirty="0" err="1" smtClean="0">
                <a:solidFill>
                  <a:srgbClr val="002060"/>
                </a:solidFill>
                <a:latin typeface="Lucida Calligraphy" pitchFamily="66" charset="0"/>
              </a:rPr>
              <a:t>burta</a:t>
            </a:r>
            <a:r>
              <a:rPr lang="en-US" sz="1400" b="1" dirty="0" smtClean="0">
                <a:solidFill>
                  <a:srgbClr val="002060"/>
                </a:solidFill>
                <a:latin typeface="Lucida Calligraphy" pitchFamily="66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Lucida Calligraphy" pitchFamily="66" charset="0"/>
              </a:rPr>
              <a:t>rosie</a:t>
            </a:r>
            <a:r>
              <a:rPr lang="ro-RO" sz="1400" b="1" dirty="0" smtClean="0">
                <a:solidFill>
                  <a:srgbClr val="002060"/>
                </a:solidFill>
                <a:latin typeface="Lucida Calligraphy" pitchFamily="66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Clasa</a:t>
            </a:r>
            <a:r>
              <a:rPr lang="en-US" sz="1400" dirty="0" smtClean="0">
                <a:solidFill>
                  <a:srgbClr val="002060"/>
                </a:solidFill>
                <a:latin typeface="Lucida Calligraphy" pitchFamily="66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Amphibia</a:t>
            </a:r>
            <a:r>
              <a:rPr lang="en-US" sz="1400" dirty="0" smtClean="0">
                <a:solidFill>
                  <a:srgbClr val="002060"/>
                </a:solidFill>
                <a:latin typeface="Lucida Calligraphy" pitchFamily="66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Ordinul</a:t>
            </a:r>
            <a:r>
              <a:rPr lang="en-US" sz="1400" dirty="0" smtClean="0">
                <a:solidFill>
                  <a:srgbClr val="002060"/>
                </a:solidFill>
                <a:latin typeface="Lucida Calligraphy" pitchFamily="66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Anura</a:t>
            </a:r>
            <a:r>
              <a:rPr lang="en-US" sz="1400" dirty="0" smtClean="0">
                <a:solidFill>
                  <a:srgbClr val="002060"/>
                </a:solidFill>
                <a:latin typeface="Lucida Calligraphy" pitchFamily="66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Familia</a:t>
            </a:r>
            <a:r>
              <a:rPr lang="en-US" sz="1400" dirty="0" smtClean="0">
                <a:solidFill>
                  <a:srgbClr val="002060"/>
                </a:solidFill>
                <a:latin typeface="Lucida Calligraphy" pitchFamily="66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Discoglossidae</a:t>
            </a:r>
            <a:r>
              <a:rPr lang="ro-RO" sz="1400" dirty="0" smtClean="0">
                <a:solidFill>
                  <a:srgbClr val="002060"/>
                </a:solidFill>
                <a:latin typeface="Lucida Calligraphy" pitchFamily="66" charset="0"/>
              </a:rPr>
              <a:t>, s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pecie</a:t>
            </a:r>
            <a:r>
              <a:rPr lang="en-US" sz="1400" dirty="0" smtClean="0">
                <a:solidFill>
                  <a:srgbClr val="002060"/>
                </a:solidFill>
                <a:latin typeface="Lucida Calligraphy" pitchFamily="66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Lucida Calligraphy" pitchFamily="66" charset="0"/>
              </a:rPr>
              <a:t>amenintata</a:t>
            </a:r>
            <a:r>
              <a:rPr lang="ro-RO" sz="1400" dirty="0" smtClean="0">
                <a:solidFill>
                  <a:srgbClr val="002060"/>
                </a:solidFill>
                <a:latin typeface="Lucida Calligraphy" pitchFamily="66" charset="0"/>
              </a:rPr>
              <a:t> de disparitie</a:t>
            </a:r>
            <a:r>
              <a:rPr lang="en-US" sz="1400" dirty="0" smtClean="0">
                <a:solidFill>
                  <a:srgbClr val="002060"/>
                </a:solidFill>
                <a:latin typeface="Lucida Calligraphy" pitchFamily="66" charset="0"/>
              </a:rPr>
              <a:t> </a:t>
            </a:r>
            <a:r>
              <a:rPr lang="ro-RO" sz="1400" dirty="0" smtClean="0">
                <a:solidFill>
                  <a:srgbClr val="002060"/>
                </a:solidFill>
                <a:latin typeface="Lucida Calligraphy" pitchFamily="66" charset="0"/>
              </a:rPr>
              <a:t>.</a:t>
            </a:r>
            <a:endParaRPr lang="en-US" sz="1400" dirty="0">
              <a:latin typeface="Lucida Calligraphy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1775"/>
            <a:ext cx="914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 + slogan promovare municipiul Moinesti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1520" y="0"/>
            <a:ext cx="60486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Luna  Eco și  Luna Pădurii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sunt parte din  soluțiile  aplicate de autoritatea locală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protejarea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mediului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în parteneriat cu voluntari din cadrul instituțiilor  de învățămant  .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1988840"/>
            <a:ext cx="144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Tx/>
              <a:buChar char="-"/>
            </a:pPr>
            <a:endParaRPr lang="ro-RO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just">
              <a:buFontTx/>
              <a:buChar char="-"/>
            </a:pPr>
            <a:endParaRPr lang="ro-RO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Jurist_A\Desktop\Ecoatitudine\ECO  2017\actiuni eco\received_107330825603612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3419872" cy="2520280"/>
          </a:xfrm>
          <a:prstGeom prst="rect">
            <a:avLst/>
          </a:prstGeom>
          <a:noFill/>
        </p:spPr>
      </p:pic>
      <p:pic>
        <p:nvPicPr>
          <p:cNvPr id="6" name="Picture 2" descr="C:\Users\Jurist_A\Desktop\Ecoatitudine\ECO  2017\actiuni eco\received_107330829270279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3312368" cy="2448272"/>
          </a:xfrm>
          <a:prstGeom prst="rect">
            <a:avLst/>
          </a:prstGeom>
          <a:noFill/>
        </p:spPr>
      </p:pic>
      <p:pic>
        <p:nvPicPr>
          <p:cNvPr id="1027" name="Picture 3" descr="C:\Users\Jurist_A\Desktop\Ecoatitudine\ECO  2017\actiuni eco\received_107331557603539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124744"/>
            <a:ext cx="4032448" cy="2448272"/>
          </a:xfrm>
          <a:prstGeom prst="rect">
            <a:avLst/>
          </a:prstGeom>
          <a:noFill/>
        </p:spPr>
      </p:pic>
      <p:pic>
        <p:nvPicPr>
          <p:cNvPr id="1028" name="Picture 4" descr="C:\Users\Jurist_A\Desktop\Ecoatitudine\ECO  2017\actiuni eco\received_107331559270206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140968"/>
            <a:ext cx="3635896" cy="2693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rist_A\Desktop\Ecoatitudine\ECO  2017\actiuni eco\received_107330829270279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850481" cy="4509120"/>
          </a:xfrm>
          <a:prstGeom prst="rect">
            <a:avLst/>
          </a:prstGeom>
          <a:noFill/>
        </p:spPr>
      </p:pic>
      <p:pic>
        <p:nvPicPr>
          <p:cNvPr id="2052" name="Picture 4" descr="C:\Users\Jurist_A\Desktop\Ecoatitudine\ECO  2017\actiuni eco\received_107330836603611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3850481" cy="5013176"/>
          </a:xfrm>
          <a:prstGeom prst="rect">
            <a:avLst/>
          </a:prstGeom>
          <a:noFill/>
        </p:spPr>
      </p:pic>
      <p:pic>
        <p:nvPicPr>
          <p:cNvPr id="5" name="Picture 3" descr="MAREA PANORAMA OSOIU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914400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+ slogan promovare municipiul Moinesti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urist_A\Desktop\Ecoatitudine\ECO  2017\actiuni eco\received_129215779748359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3960440" cy="3147814"/>
          </a:xfrm>
          <a:prstGeom prst="rect">
            <a:avLst/>
          </a:prstGeom>
          <a:noFill/>
        </p:spPr>
      </p:pic>
      <p:pic>
        <p:nvPicPr>
          <p:cNvPr id="6148" name="Picture 4" descr="C:\Users\Jurist_A\Desktop\Ecoatitudine\ECO  2017\actiuni eco\received_109540249722319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636912"/>
            <a:ext cx="3275856" cy="3312368"/>
          </a:xfrm>
          <a:prstGeom prst="rect">
            <a:avLst/>
          </a:prstGeom>
          <a:noFill/>
        </p:spPr>
      </p:pic>
      <p:pic>
        <p:nvPicPr>
          <p:cNvPr id="5" name="Picture 3" descr="MAREA PANORAMA OSOIU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+ slogan promovare municipiul Moinesti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95536" y="260648"/>
            <a:ext cx="16561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Luna eco desfășurată și cu concursul  unor  agenți  economici și institutii  și  publice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Jurist_A\Desktop\Ecoatitudine\ECO  2017\actiuni eco\received_107331562603539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24944"/>
            <a:ext cx="350941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REA PANORAMA OSOIU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1775"/>
            <a:ext cx="914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 + slogan promovare municipiul Moinesti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23528" y="188640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Luna Pădurii 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- 13 ha plantatii   înființate începând </a:t>
            </a:r>
          </a:p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cu anul  2010 –</a:t>
            </a:r>
          </a:p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  ...un puiut de salcâm       </a:t>
            </a:r>
          </a:p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...voluntari                          </a:t>
            </a:r>
          </a:p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	                                                      .                         </a:t>
            </a:r>
          </a:p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..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plantații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în anul 2017</a:t>
            </a:r>
            <a:endParaRPr lang="en-US" b="1" dirty="0"/>
          </a:p>
        </p:txBody>
      </p:sp>
      <p:pic>
        <p:nvPicPr>
          <p:cNvPr id="5" name="Picture 5" descr="5177669177_1eb55e0c5d_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2687216" cy="358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lantare_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556792"/>
            <a:ext cx="2952328" cy="348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Jurist_A\Desktop\izvor schela omv\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276872"/>
            <a:ext cx="2880320" cy="3039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urist_A\Desktop\Ecoatitudine\ECO  2017\plantari 2017\poze plantari\20170413_094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960440" cy="2499742"/>
          </a:xfrm>
          <a:prstGeom prst="rect">
            <a:avLst/>
          </a:prstGeom>
          <a:noFill/>
        </p:spPr>
      </p:pic>
      <p:pic>
        <p:nvPicPr>
          <p:cNvPr id="4098" name="Picture 2" descr="C:\Users\Jurist_A\Desktop\Ecoatitudine\ECO  2017\plantari 2017\poze plantari\20170413_111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4320480" cy="3456384"/>
          </a:xfrm>
          <a:prstGeom prst="rect">
            <a:avLst/>
          </a:prstGeom>
          <a:noFill/>
        </p:spPr>
      </p:pic>
      <p:pic>
        <p:nvPicPr>
          <p:cNvPr id="6" name="Picture 3" descr="MAREA PANORAMA OSOIU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 + slogan promovare municipiul Moinesti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516216" y="0"/>
            <a:ext cx="248376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427984" y="548680"/>
            <a:ext cx="1781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Primăvara 2017-  actiuni de plantări....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Jurist_A\Desktop\Ecoatitudine\ECO  2017\plantari 2017\poze plantari\20170413_094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916832"/>
            <a:ext cx="4283968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452</Words>
  <Application>Microsoft Office PowerPoint</Application>
  <PresentationFormat>On-screen Show (4:3)</PresentationFormat>
  <Paragraphs>39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Acrobat Document</vt:lpstr>
      <vt:lpstr>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Jurist_A</dc:creator>
  <cp:lastModifiedBy>Jurist_A</cp:lastModifiedBy>
  <cp:revision>77</cp:revision>
  <dcterms:created xsi:type="dcterms:W3CDTF">2017-09-08T08:55:01Z</dcterms:created>
  <dcterms:modified xsi:type="dcterms:W3CDTF">2017-10-03T12:47:18Z</dcterms:modified>
</cp:coreProperties>
</file>