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7" r:id="rId5"/>
    <p:sldId id="258" r:id="rId6"/>
    <p:sldId id="259" r:id="rId7"/>
    <p:sldId id="260" r:id="rId8"/>
    <p:sldId id="268" r:id="rId9"/>
    <p:sldId id="272" r:id="rId10"/>
    <p:sldId id="269" r:id="rId11"/>
    <p:sldId id="271" r:id="rId12"/>
    <p:sldId id="273" r:id="rId13"/>
    <p:sldId id="270" r:id="rId14"/>
    <p:sldId id="262" r:id="rId15"/>
    <p:sldId id="263" r:id="rId16"/>
    <p:sldId id="264" r:id="rId17"/>
    <p:sldId id="265" r:id="rId18"/>
    <p:sldId id="277" r:id="rId19"/>
    <p:sldId id="266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68B97-88AB-4A2F-9856-96133B68119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6122-FDF9-4535-8060-55640641D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933056"/>
            <a:ext cx="7772400" cy="1224136"/>
          </a:xfrm>
        </p:spPr>
        <p:txBody>
          <a:bodyPr>
            <a:normAutofit/>
          </a:bodyPr>
          <a:lstStyle/>
          <a:p>
            <a:r>
              <a:rPr lang="ro-RO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Abordări </a:t>
            </a:r>
            <a:r>
              <a:rPr lang="ro-RO" sz="2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locale </a:t>
            </a:r>
            <a:r>
              <a:rPr lang="ro-RO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privind  eficienţa energetică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reducerea </a:t>
            </a:r>
            <a:r>
              <a:rPr lang="ro-RO" sz="2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consumului de energie </a:t>
            </a:r>
            <a:r>
              <a:rPr lang="ro-RO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şi utilizarea de “energie verde”</a:t>
            </a:r>
            <a:endParaRPr lang="en-US" sz="24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704856" cy="792088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Mongolian Baiti" pitchFamily="66" charset="0"/>
                <a:cs typeface="Mongolian Baiti" pitchFamily="66" charset="0"/>
              </a:rPr>
              <a:t>“SĂPTĂMÂNA ENERGIEI DURABILE ÎN UNIUNEA EUROPEANĂ” </a:t>
            </a:r>
            <a:endParaRPr lang="ro-RO" sz="2400" b="1" i="1" dirty="0" smtClean="0">
              <a:solidFill>
                <a:srgbClr val="00B050"/>
              </a:solidFill>
              <a:latin typeface="Mongolian Baiti" pitchFamily="66" charset="0"/>
              <a:cs typeface="Mongolian Baiti" pitchFamily="66" charset="0"/>
            </a:endParaRPr>
          </a:p>
          <a:p>
            <a:r>
              <a:rPr lang="en-US" sz="2400" b="1" i="1" dirty="0" smtClean="0">
                <a:solidFill>
                  <a:srgbClr val="00B050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ro-RO" sz="2400" b="1" i="1" dirty="0" smtClean="0">
                <a:solidFill>
                  <a:srgbClr val="00B050"/>
                </a:solidFill>
                <a:latin typeface="Mongolian Baiti" pitchFamily="66" charset="0"/>
                <a:cs typeface="Mongolian Baiti" pitchFamily="66" charset="0"/>
              </a:rPr>
              <a:t>MOINEŞTI </a:t>
            </a:r>
            <a:endParaRPr lang="en-US" sz="2400" b="1" dirty="0">
              <a:solidFill>
                <a:srgbClr val="00B050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1027" name="Picture 3" descr="C:\Users\Jurist_A\Desktop\sedue2014\55010orase-energie-romani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1827287" cy="1008112"/>
          </a:xfrm>
          <a:prstGeom prst="rect">
            <a:avLst/>
          </a:prstGeom>
          <a:noFill/>
        </p:spPr>
      </p:pic>
      <p:pic>
        <p:nvPicPr>
          <p:cNvPr id="1028" name="Picture 4" descr="C:\Users\Jurist_A\Desktop\sedue2014\logo_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36912"/>
            <a:ext cx="1967096" cy="1008112"/>
          </a:xfrm>
          <a:prstGeom prst="rect">
            <a:avLst/>
          </a:prstGeom>
          <a:noFill/>
        </p:spPr>
      </p:pic>
      <p:pic>
        <p:nvPicPr>
          <p:cNvPr id="7" name="Picture 6" descr="Logo + slogan promovare municipiul Moinest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492896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ORGANI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AREA 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PROIECTULUI JUDETEAN 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ÎMPREUNĂ PENTRU MEDIU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4258816" cy="4392488"/>
          </a:xfrm>
        </p:spPr>
        <p:txBody>
          <a:bodyPr>
            <a:normAutofit/>
          </a:bodyPr>
          <a:lstStyle/>
          <a:p>
            <a:pPr algn="just"/>
            <a:endParaRPr lang="ro-RO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o-RO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Fiecare deşeu la locul său!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Mesajul meu eco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Surse alternative de energie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23042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3568" y="594928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ro-RO" sz="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ro-RO" sz="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ro-RO" sz="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ro-RO" sz="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“</a:t>
            </a:r>
            <a:endParaRPr lang="en-US" sz="8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C:\Users\Jurist_A\Desktop\Ecoatitudine\site  folder\poze\DSCF5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048" y="1484784"/>
            <a:ext cx="3996952" cy="2448272"/>
          </a:xfrm>
          <a:prstGeom prst="rect">
            <a:avLst/>
          </a:prstGeom>
          <a:noFill/>
        </p:spPr>
      </p:pic>
      <p:pic>
        <p:nvPicPr>
          <p:cNvPr id="8" name="Picture 4" descr="C:\Users\Jurist_A\Desktop\Ecoatitudine\site  folder\poze\rorec sedue 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4828">
            <a:off x="3777044" y="3863122"/>
            <a:ext cx="3854602" cy="2461740"/>
          </a:xfrm>
          <a:prstGeom prst="rect">
            <a:avLst/>
          </a:prstGeom>
          <a:noFill/>
        </p:spPr>
      </p:pic>
      <p:pic>
        <p:nvPicPr>
          <p:cNvPr id="9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258816" cy="16288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ORGANIZAREA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CAMPANIILOR EVENIMENT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ORA PAM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NTULUI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... </a:t>
            </a:r>
            <a:br>
              <a:rPr lang="ro-RO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şi a </a:t>
            </a:r>
            <a:br>
              <a:rPr lang="ro-RO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SĂPTĂMÂNII  ENERGIEI  VERZI...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Jurist_A\Desktop\Ecoatitudine\site  folder\poze\2012-06-18 21.42.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4104456" cy="4032448"/>
          </a:xfrm>
          <a:prstGeom prst="rect">
            <a:avLst/>
          </a:prstGeom>
          <a:noFill/>
        </p:spPr>
      </p:pic>
      <p:pic>
        <p:nvPicPr>
          <p:cNvPr id="9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1714500" cy="1628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563888" y="5949280"/>
            <a:ext cx="4438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 SI EXEMPLELE POT CONTINUA…</a:t>
            </a:r>
            <a:endParaRPr lang="en-US" dirty="0"/>
          </a:p>
        </p:txBody>
      </p:sp>
      <p:pic>
        <p:nvPicPr>
          <p:cNvPr id="12" name="Picture 3" descr="C:\Users\Jurist_A\Desktop\11080762_10206310614502421_7790476060661072306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4118992" cy="3853408"/>
          </a:xfrm>
          <a:prstGeom prst="rect">
            <a:avLst/>
          </a:prstGeom>
          <a:noFill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691680" y="332657"/>
            <a:ext cx="5410944" cy="2808312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6707088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PENTRU CHESTIUNI APLICATE</a:t>
            </a:r>
          </a:p>
          <a:p>
            <a:pPr>
              <a:buNone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invit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buNone/>
            </a:pP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				să rezolvăm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...  </a:t>
            </a:r>
            <a:endParaRPr lang="ro-RO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Practic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o-RO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				util,</a:t>
            </a:r>
          </a:p>
          <a:p>
            <a:pPr>
              <a:buNone/>
            </a:pP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simpl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o-RO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							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facil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dirty="0"/>
          </a:p>
        </p:txBody>
      </p:sp>
      <p:pic>
        <p:nvPicPr>
          <p:cNvPr id="5" name="Picture 4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Jurist_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4776">
            <a:off x="7115034" y="2308959"/>
            <a:ext cx="1711077" cy="1639069"/>
          </a:xfrm>
          <a:prstGeom prst="rect">
            <a:avLst/>
          </a:prstGeom>
          <a:noFill/>
        </p:spPr>
      </p:pic>
      <p:pic>
        <p:nvPicPr>
          <p:cNvPr id="8" name="Picture 7" descr="300_1277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61048"/>
            <a:ext cx="2304256" cy="217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2016224" cy="562074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TEMA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6563072" cy="4713387"/>
          </a:xfrm>
        </p:spPr>
        <p:txBody>
          <a:bodyPr>
            <a:normAutofit fontScale="55000" lnSpcReduction="20000"/>
          </a:bodyPr>
          <a:lstStyle/>
          <a:p>
            <a:pPr lvl="0" algn="just">
              <a:buNone/>
            </a:pPr>
            <a:r>
              <a:rPr lang="en-US" dirty="0" smtClean="0"/>
              <a:t>		</a:t>
            </a:r>
            <a:r>
              <a:rPr lang="ro-RO" dirty="0" smtClean="0"/>
              <a:t>			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7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7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Organizeaza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şcoala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colectarea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lucrurilor care cu siguranţă acasă nu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mai sunt utile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hârtie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sticlă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metal, textile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... </a:t>
            </a:r>
          </a:p>
          <a:p>
            <a:pPr lvl="0" algn="just">
              <a:lnSpc>
                <a:spcPct val="170000"/>
              </a:lnSpc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Ştii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rezultă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face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lvl="0" algn="just">
              <a:lnSpc>
                <a:spcPct val="17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Circa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tone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materii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prime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bază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ntru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vei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economisi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energia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necesară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fabricării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implicit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vei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ajut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natura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regenereze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lnSpc>
                <a:spcPct val="17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…F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propriu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!..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vei câştiga c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endParaRPr lang="en-US" dirty="0"/>
          </a:p>
        </p:txBody>
      </p:sp>
      <p:pic>
        <p:nvPicPr>
          <p:cNvPr id="5" name="Picture 4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145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Tema 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o-RO" dirty="0" smtClean="0"/>
              <a:t>		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E vară!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Sunteti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vacanta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	Plantaţiile din Osoiu au nevoie de praşilă şi de înlăturat buruienile care sufocă puietul!</a:t>
            </a:r>
          </a:p>
          <a:p>
            <a:pPr algn="just"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	Alocă din timpul pentru joging doar o jumătate de oră şi peste un an salcâmii te vor răsplăti cu miros îmbietor de flori si de ce nu peste doi ani cu miere de albine!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7145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Tema III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o-RO" dirty="0" smtClean="0"/>
              <a:t>		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Pentru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săptămână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renunţ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deplasa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autoturismul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Foloseste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transportul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public,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rolele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biciclete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simplu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mergi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	Pentru doar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singură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ptămân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pe parcursul unui an şcolar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Moineşti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face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s-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economisi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circa 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vagoane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benzină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zeci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kg de CO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en-US" dirty="0"/>
          </a:p>
        </p:txBody>
      </p:sp>
      <p:pic>
        <p:nvPicPr>
          <p:cNvPr id="6" name="Picture 5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7145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682752" cy="1296144"/>
          </a:xfrm>
        </p:spPr>
        <p:txBody>
          <a:bodyPr>
            <a:normAutofit fontScale="90000"/>
          </a:bodyPr>
          <a:lstStyle/>
          <a:p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100" b="1" dirty="0" smtClean="0">
                <a:latin typeface="Times New Roman" pitchFamily="18" charset="0"/>
                <a:cs typeface="Times New Roman" pitchFamily="18" charset="0"/>
              </a:rPr>
              <a:t>În acelaşi context....</a:t>
            </a:r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Vă este cunoscut termenul de DURABILITATE?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b="1" dirty="0" smtClean="0"/>
              <a:t>		</a:t>
            </a:r>
          </a:p>
          <a:p>
            <a:pPr algn="just">
              <a:buNone/>
            </a:pPr>
            <a:r>
              <a:rPr lang="ro-RO" b="1" dirty="0" smtClean="0"/>
              <a:t>	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U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nora le este mai uşor să spună DURABILITATE... </a:t>
            </a:r>
          </a:p>
          <a:p>
            <a:pPr algn="just">
              <a:buNone/>
            </a:pP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		Alţii îi spun SUSTENABILITATE....</a:t>
            </a:r>
          </a:p>
          <a:p>
            <a:pPr algn="just">
              <a:buNone/>
            </a:pP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	  	Cuvântul sustenabilitate vine de la latinescul “SUSTENERE” care înseamnă capacitatea de a menţine existenţa unui lucru sau a unei acţiuni. 	În acest caz... capacitatea menţinerii evoluţiei vieţii pe planetă.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17145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5040560" cy="720080"/>
          </a:xfrm>
        </p:spPr>
        <p:txBody>
          <a:bodyPr>
            <a:noAutofit/>
          </a:bodyPr>
          <a:lstStyle/>
          <a:p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DURABILITATEA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SUSTENABILITATEA</a:t>
            </a:r>
            <a:br>
              <a:rPr lang="ro-RO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nu SUNT SIMPLE OPŢIUNI. </a:t>
            </a:r>
            <a:br>
              <a:rPr lang="ro-RO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Sunt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SINGURELE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OPŢIUNI!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2708920"/>
            <a:ext cx="5338936" cy="377728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o-RO" b="1" dirty="0" smtClean="0"/>
              <a:t>		</a:t>
            </a:r>
          </a:p>
          <a:p>
            <a:pPr algn="just"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	Aşadar SUSTENABILITATEA este capacitatea de a asigura dezvoltarea unor activităţi ECONOMICE, care să satisfacă toate nevoile oamenilor în COMUNITATE, într-un MEDIU protejat, care să ne ofere RESURSELE FUNDAMENTALE : Sol, Apă, Aer,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iodiversitate !</a:t>
            </a:r>
          </a:p>
          <a:p>
            <a:pPr algn="just"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	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Jurist_A\Desktop\11407193_296181293839108_800604634756684867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240360" cy="3528392"/>
          </a:xfrm>
          <a:prstGeom prst="rect">
            <a:avLst/>
          </a:prstGeom>
          <a:noFill/>
        </p:spPr>
      </p:pic>
      <p:pic>
        <p:nvPicPr>
          <p:cNvPr id="8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17145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1714500" cy="1628800"/>
          </a:xfrm>
          <a:prstGeom prst="rect">
            <a:avLst/>
          </a:prstGeom>
          <a:noFill/>
        </p:spPr>
      </p:pic>
      <p:pic>
        <p:nvPicPr>
          <p:cNvPr id="5" name="Content Placeholder 4" descr="Logo + slogan promovare municipiul Moinesti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435732" cy="192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31840" y="2204864"/>
            <a:ext cx="55801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Interesul autorității locale de a proteja mediul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determinat municipalitatea de a implementa standardele ISO prin aplicarea SISTEMULUI DE MANAGEMENT INTEGRAT calitate, sanatate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securitate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ocupationala</a:t>
            </a:r>
            <a: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și mediu încă din anul 2012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 acestă dată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</a:t>
            </a:r>
            <a: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certifica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 către firma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INTEGRATED QUALITY CERTIFICATION SRL  </a:t>
            </a:r>
            <a:r>
              <a:rPr lang="ro-RO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Tg. Mureș 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Jurist_A\Desktop\siglaG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29000"/>
            <a:ext cx="1905000" cy="178954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51720" y="40466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...NU ÎN ULTIMUL RÂND...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Implementarea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MANAGEMENTULUI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SISTEME INTEGRATE SI DE MEDIU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2746648" cy="504056"/>
          </a:xfrm>
        </p:spPr>
        <p:txBody>
          <a:bodyPr>
            <a:normAutofit fontScale="90000"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LOC DE CONCLUZII…..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o-RO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476672"/>
            <a:ext cx="4427984" cy="561662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o-RO" dirty="0" smtClean="0"/>
              <a:t>		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Nu putem discuta despre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RGIE DURABIL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Ă fără economisir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resurselor naturale şi reciclabile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cunoscut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faptul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cea mai “ieftină” sursă de economisire este “ECONOMIA DE RESURSE”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măsurile propuse prin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STRATEGIA DE DEZVOLTARE DURABILĂ MOINEŞTI</a:t>
            </a:r>
            <a:r>
              <a:rPr lang="vi-VN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- 2014-2020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, punctează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obiective pe termen mediu şi lung.</a:t>
            </a:r>
            <a:endParaRPr lang="en-US" sz="2400" dirty="0"/>
          </a:p>
        </p:txBody>
      </p:sp>
      <p:pic>
        <p:nvPicPr>
          <p:cNvPr id="7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1628800"/>
          </a:xfrm>
          <a:prstGeom prst="rect">
            <a:avLst/>
          </a:prstGeom>
          <a:noFill/>
        </p:spPr>
      </p:pic>
      <p:pic>
        <p:nvPicPr>
          <p:cNvPr id="1026" name="Picture 2" descr="C:\Users\Jurist_A\Desktop\moinesti_esplanad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53650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r>
              <a:rPr lang="ro-RO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dera</a:t>
            </a:r>
            <a:r>
              <a:rPr lang="en-US" sz="2400" b="1" dirty="0" err="1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rea</a:t>
            </a:r>
            <a:r>
              <a:rPr lang="en-US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o-RO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 Asociaţia </a:t>
            </a:r>
            <a:r>
              <a:rPr lang="en-US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</a:t>
            </a:r>
            <a:r>
              <a:rPr lang="ro-RO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raşe </a:t>
            </a:r>
            <a:r>
              <a:rPr lang="vi-VN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ro-RO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nergie </a:t>
            </a:r>
            <a:r>
              <a:rPr lang="vi-VN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</a:t>
            </a:r>
            <a:r>
              <a:rPr lang="ro-RO" sz="2400" b="1" dirty="0" smtClean="0">
                <a:solidFill>
                  <a:srgbClr val="40404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omânia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075240" cy="39604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20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ro-RO" sz="1600" dirty="0" smtClean="0">
              <a:solidFill>
                <a:srgbClr val="40404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08639"/>
            <a:ext cx="4572000" cy="463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.</a:t>
            </a:r>
            <a:endParaRPr lang="vi-VN" dirty="0">
              <a:solidFill>
                <a:srgbClr val="404040"/>
              </a:solidFill>
            </a:endParaRPr>
          </a:p>
        </p:txBody>
      </p:sp>
      <p:pic>
        <p:nvPicPr>
          <p:cNvPr id="5" name="Picture 4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7584" y="6381328"/>
            <a:ext cx="80648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“</a:t>
            </a:r>
            <a:endParaRPr lang="en-US" sz="8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3" descr="C:\Users\Jurist_A\Desktop\sedue2014\55010orase-energie-romani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1827287" cy="100811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9552" y="2780928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None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  grijă pentru protejarea mediului, î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din </a:t>
            </a:r>
            <a:r>
              <a:rPr lang="ro-RO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anul 2011  Municipiul Moineşti a aderat la Asociaţia </a:t>
            </a: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</a:t>
            </a:r>
            <a:r>
              <a:rPr lang="ro-RO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raşe </a:t>
            </a: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ro-RO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nergie </a:t>
            </a: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</a:t>
            </a:r>
            <a:r>
              <a:rPr lang="ro-RO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omânia, </a:t>
            </a: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organizaţie neguvernamentală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care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reune</a:t>
            </a:r>
            <a:r>
              <a:rPr lang="ro-RO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ș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</a:t>
            </a: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 32 de </a:t>
            </a:r>
            <a:r>
              <a:rPr lang="ro-RO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</a:t>
            </a: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unicipalităţi</a:t>
            </a:r>
            <a:r>
              <a:rPr lang="ro-RO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interesate de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ro-RO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Promovarea principiilor de dezvoltare durabilă energetică</a:t>
            </a:r>
            <a:r>
              <a:rPr lang="ro-RO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şi a resurselor energetice </a:t>
            </a:r>
            <a:endParaRPr lang="ro-RO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Implicarea în iniţiative inovatoare la nivel local pentru planificarea energetică municipală</a:t>
            </a:r>
            <a:r>
              <a:rPr lang="ro-RO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și p</a:t>
            </a: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articiparea în proiecte europene pentru armonizarea problematicii energetice locale în contextul european</a:t>
            </a:r>
          </a:p>
          <a:p>
            <a:pPr algn="just">
              <a:buFont typeface="Arial" charset="0"/>
              <a:buChar char="•"/>
            </a:pPr>
            <a:r>
              <a:rPr lang="vi-VN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Promovarea iniţiativelor locale în faţa factorilor de decizie la nivel local, naţional şi european</a:t>
            </a:r>
          </a:p>
        </p:txBody>
      </p:sp>
      <p:pic>
        <p:nvPicPr>
          <p:cNvPr id="10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24744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3096344" cy="796950"/>
          </a:xfrm>
        </p:spPr>
        <p:txBody>
          <a:bodyPr>
            <a:noAutofit/>
          </a:bodyPr>
          <a:lstStyle/>
          <a:p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Mesajul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primarului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o-RO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Viorel Ilie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132856"/>
            <a:ext cx="4125144" cy="435334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o-RO" dirty="0" smtClean="0"/>
              <a:t>		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Moineşti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ul este oraşul pentru care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sunt determinat să continuu şi în perioada 2014 – 2020 procesul de transformare într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comunitate modernă, care să promoveze  valorile europene, fie că vorbim de incluziune socială, dezvoltare durabilă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au accesul tuturor la educaţie şi sănătate, demers în care doresc să îi antrenez pe toţi moineştenii.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1714500" cy="1628800"/>
          </a:xfrm>
          <a:prstGeom prst="rect">
            <a:avLst/>
          </a:prstGeom>
          <a:noFill/>
        </p:spPr>
      </p:pic>
      <p:pic>
        <p:nvPicPr>
          <p:cNvPr id="6" name="Picture 5" descr="C:\Users\Jurist_A\Desktop\parc central moinest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6832"/>
            <a:ext cx="3505200" cy="423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algn="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mul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umesc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aten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>
              <a:buNone/>
            </a:pP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Consilier Daniela Enea</a:t>
            </a:r>
          </a:p>
          <a:p>
            <a:pPr algn="r">
              <a:buNone/>
            </a:pP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Compartiment Management Sisteme Integrate Mediu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6093295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11560" y="5301208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golian Baiti" pitchFamily="66" charset="0"/>
              <a:ea typeface="+mn-ea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626968" cy="1008112"/>
          </a:xfrm>
        </p:spPr>
        <p:txBody>
          <a:bodyPr>
            <a:normAutofit/>
          </a:bodyPr>
          <a:lstStyle/>
          <a:p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Semnarea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Convenţiei Primarilor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69568"/>
            <a:ext cx="8229600" cy="388843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o-RO" dirty="0" smtClean="0"/>
              <a:t>		</a:t>
            </a:r>
            <a:endParaRPr lang="ro-RO" sz="4200" dirty="0" smtClean="0"/>
          </a:p>
          <a:p>
            <a:pPr algn="just">
              <a:lnSpc>
                <a:spcPct val="170000"/>
              </a:lnSpc>
              <a:buNone/>
            </a:pPr>
            <a:r>
              <a:rPr lang="ro-RO" sz="4200" dirty="0" smtClean="0"/>
              <a:t>		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acelasi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context,  m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unicip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alitatea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a devenit la data de 25 februarie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2011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, semnatar al Convenţiei Primarilor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 angajament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care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semnatarii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onvenţiei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îşi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propun atingerea şi depăşirea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obiectivului Uniunii 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Europene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 reducere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cu 20% 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a emisiilor de CO</a:t>
            </a:r>
            <a:r>
              <a:rPr lang="vi-VN" sz="9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 până în 2020.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Jurist_A\Desktop\sedue2014\logo_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2808312" cy="1268760"/>
          </a:xfrm>
          <a:prstGeom prst="rect">
            <a:avLst/>
          </a:prstGeom>
          <a:noFill/>
        </p:spPr>
      </p:pic>
      <p:pic>
        <p:nvPicPr>
          <p:cNvPr id="8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268760"/>
            <a:ext cx="5760640" cy="4392489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o-RO" dirty="0" smtClean="0"/>
          </a:p>
          <a:p>
            <a:pPr algn="just">
              <a:lnSpc>
                <a:spcPct val="170000"/>
              </a:lnSpc>
              <a:buNone/>
            </a:pPr>
            <a:r>
              <a:rPr lang="ro-RO" dirty="0" smtClean="0"/>
              <a:t>		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Prin aplicarea măsurilor prevăzute în PAED al Municipiului Moineşti 2012-2020, urmărim atingerea potenţialului de reducere a energiei din combustibili fosili, identificarea unor surse de energie regenerabilă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respectiv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respectarea angajamentului asumat prin Convenţia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Primarilor de reducere a emisiilor de CO</a:t>
            </a:r>
            <a:r>
              <a:rPr lang="ro-RO" sz="9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7400" dirty="0" smtClean="0"/>
              <a:t/>
            </a:r>
            <a:br>
              <a:rPr lang="en-US" sz="7400" dirty="0" smtClean="0"/>
            </a:br>
            <a:endParaRPr lang="en-US" sz="7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urist_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2664296" cy="1512168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3140968"/>
            <a:ext cx="2386608" cy="652934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Implementarea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Planul de Acţiune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pentru Energie Durabilă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Moineşti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258816" cy="1296144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mplementarea P.A.E.D.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realizat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continua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realizam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o-RO" dirty="0" smtClean="0"/>
              <a:t>	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Modernizarea sistemului de iluminat public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Modernizarea energetică a clădirilor administrative, reabilitarea clădirilor rezidenţiale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Impunerea unor standarde de calitate în domeniul noilor construcţii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Înnoirea parcului auto al administraţiei municipale cu autovehicule puţin poluante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Organizarea de campanii de educare şi conştientizare adresate în mod direct cetăţenilor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260648"/>
            <a:ext cx="2304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826768" cy="1512168"/>
          </a:xfrm>
        </p:spPr>
        <p:txBody>
          <a:bodyPr>
            <a:normAutofit fontScale="90000"/>
          </a:bodyPr>
          <a:lstStyle/>
          <a:p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ACHIZIŢIONARE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 AUTOVEHICUL </a:t>
            </a:r>
            <a:br>
              <a:rPr lang="ro-RO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ELECTRIC </a:t>
            </a:r>
            <a:r>
              <a:rPr lang="ro-RO" sz="2700" dirty="0" smtClean="0">
                <a:latin typeface="Britannic Bold" pitchFamily="34" charset="0"/>
              </a:rPr>
              <a:t/>
            </a:r>
            <a:br>
              <a:rPr lang="ro-RO" sz="2700" dirty="0" smtClean="0">
                <a:latin typeface="Britannic Bold" pitchFamily="34" charset="0"/>
              </a:rPr>
            </a:br>
            <a:r>
              <a:rPr lang="ro-RO" sz="2700" dirty="0" smtClean="0">
                <a:latin typeface="Britannic Bold" pitchFamily="34" charset="0"/>
              </a:rPr>
              <a:t/>
            </a:r>
            <a:br>
              <a:rPr lang="ro-RO" sz="2700" dirty="0" smtClean="0">
                <a:latin typeface="Britannic Bold" pitchFamily="34" charset="0"/>
              </a:rPr>
            </a:br>
            <a:endParaRPr lang="en-US" sz="2700" dirty="0">
              <a:latin typeface="Britannic Bold" pitchFamily="34" charset="0"/>
            </a:endParaRPr>
          </a:p>
        </p:txBody>
      </p:sp>
      <p:pic>
        <p:nvPicPr>
          <p:cNvPr id="6" name="Picture 5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	...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Suntem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singura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autoritate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local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care d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eţine p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rimul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autovehicul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100% electric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vândut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România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utoutilitar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Renault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Kangoo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Z.E,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achizi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ionat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Programul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promovare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vehiculelor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transport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nepoluante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eficiente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punct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vedere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energetic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 are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o autonomie de 150 km la un consum de 10 kwh.</a:t>
            </a:r>
            <a:endParaRPr lang="en-US" dirty="0"/>
          </a:p>
        </p:txBody>
      </p:sp>
      <p:pic>
        <p:nvPicPr>
          <p:cNvPr id="9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818656" cy="1944216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o-RO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Î</a:t>
            </a:r>
            <a:r>
              <a:rPr lang="en-GB" sz="3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nfiin</a:t>
            </a:r>
            <a:r>
              <a:rPr lang="ro-RO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ţ</a:t>
            </a:r>
            <a:r>
              <a:rPr lang="en-GB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are</a:t>
            </a:r>
            <a:r>
              <a:rPr lang="ro-RO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br>
              <a:rPr lang="ro-RO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o-RO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en-GB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arc</a:t>
            </a:r>
            <a:r>
              <a:rPr lang="ro-RO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ului</a:t>
            </a:r>
            <a:r>
              <a:rPr lang="en-GB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br>
              <a:rPr lang="en-GB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municipal</a:t>
            </a:r>
            <a:br>
              <a:rPr lang="en-GB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Moinesti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4680520" cy="392129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o-RO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o-RO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...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Î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 </a:t>
            </a:r>
            <a:r>
              <a:rPr lang="en-GB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cadrul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proiectului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s-a</a:t>
            </a:r>
            <a:r>
              <a:rPr lang="ro-RO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procedat la utilizarea exclusivă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</a:t>
            </a:r>
            <a:r>
              <a:rPr lang="en-GB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unor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sisteme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de </a:t>
            </a:r>
            <a:r>
              <a:rPr lang="en-GB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iluminat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public c</a:t>
            </a:r>
            <a:r>
              <a:rPr lang="ro-RO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utilizeaza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100% </a:t>
            </a:r>
            <a:r>
              <a:rPr lang="en-GB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energi</a:t>
            </a:r>
            <a:r>
              <a:rPr lang="ro-RO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solar</a:t>
            </a:r>
            <a:r>
              <a:rPr lang="ro-RO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ă.</a:t>
            </a:r>
            <a:endParaRPr lang="en-US" dirty="0"/>
          </a:p>
        </p:txBody>
      </p:sp>
      <p:pic>
        <p:nvPicPr>
          <p:cNvPr id="5" name="Picture 4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304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urist_A\Desktop\calitate aer\New folder\DSCF4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672408" cy="4619600"/>
          </a:xfrm>
          <a:prstGeom prst="rect">
            <a:avLst/>
          </a:prstGeom>
          <a:noFill/>
        </p:spPr>
      </p:pic>
      <p:pic>
        <p:nvPicPr>
          <p:cNvPr id="8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60648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3888432" cy="141277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PARTENERIAT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ASOCIA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IA ROREC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9685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o-RO" sz="7400" b="1" dirty="0" smtClean="0">
                <a:latin typeface="Times New Roman" pitchFamily="18" charset="0"/>
                <a:cs typeface="Times New Roman" pitchFamily="18" charset="0"/>
              </a:rPr>
              <a:t>		Organizarea campaniilor </a:t>
            </a:r>
            <a:r>
              <a:rPr lang="en-US" sz="7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b="1" dirty="0" err="1" smtClean="0">
                <a:latin typeface="Times New Roman" pitchFamily="18" charset="0"/>
                <a:cs typeface="Times New Roman" pitchFamily="18" charset="0"/>
              </a:rPr>
              <a:t>trimestriale</a:t>
            </a:r>
            <a:r>
              <a:rPr lang="ro-RO" sz="7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“Locul deşeurilor nu este în casă! Trimite-le la plimbare!”</a:t>
            </a:r>
            <a:endParaRPr lang="en-US" sz="7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en-US" sz="7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7400" b="1" dirty="0" smtClean="0">
                <a:latin typeface="Times New Roman" pitchFamily="18" charset="0"/>
                <a:cs typeface="Times New Roman" pitchFamily="18" charset="0"/>
              </a:rPr>
              <a:t>Parteneriatul</a:t>
            </a:r>
            <a:r>
              <a:rPr lang="ro-RO" sz="7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7400" b="1" dirty="0" smtClean="0">
                <a:latin typeface="Times New Roman" pitchFamily="18" charset="0"/>
                <a:cs typeface="Times New Roman" pitchFamily="18" charset="0"/>
              </a:rPr>
              <a:t>cu Asociaţia ROREC Bucureşti în cadrul campaniilor de colectare a Deşeurilor de Echipamente Electrice si Electronice s-a concretizat în :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ro-RO" sz="7400" b="1" dirty="0" smtClean="0">
                <a:latin typeface="Times New Roman" pitchFamily="18" charset="0"/>
                <a:cs typeface="Times New Roman" pitchFamily="18" charset="0"/>
              </a:rPr>
              <a:t>  colectarea pe parcursul ultimilor trei ani a </a:t>
            </a:r>
            <a:r>
              <a:rPr lang="en-US" sz="74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o-RO" sz="7400" b="1" dirty="0" smtClean="0">
                <a:latin typeface="Times New Roman" pitchFamily="18" charset="0"/>
                <a:cs typeface="Times New Roman" pitchFamily="18" charset="0"/>
              </a:rPr>
              <a:t>,34 t DEEE 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ro-RO" sz="7400" b="1" dirty="0" smtClean="0">
                <a:latin typeface="Times New Roman" pitchFamily="18" charset="0"/>
                <a:cs typeface="Times New Roman" pitchFamily="18" charset="0"/>
              </a:rPr>
              <a:t>  în înfiinţarea “ZONEI ECO” pentru urna de colectare a bateriilor uzate</a:t>
            </a:r>
            <a:endParaRPr lang="en-US" sz="7400" dirty="0" smtClean="0"/>
          </a:p>
          <a:p>
            <a:pPr>
              <a:buNone/>
            </a:pPr>
            <a:endParaRPr lang="en-US" sz="7400" dirty="0"/>
          </a:p>
        </p:txBody>
      </p:sp>
      <p:pic>
        <p:nvPicPr>
          <p:cNvPr id="6" name="Picture 5" descr="Logo + slogan promovare municipiul Moine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15616" y="602128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ro-RO" sz="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ro-RO" sz="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Jurist_A\Desktop\DSCF5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600200"/>
            <a:ext cx="7920880" cy="4781128"/>
          </a:xfrm>
          <a:prstGeom prst="rect">
            <a:avLst/>
          </a:prstGeom>
          <a:noFill/>
        </p:spPr>
      </p:pic>
      <p:pic>
        <p:nvPicPr>
          <p:cNvPr id="5" name="Picture 4" descr="image_gallery?img_id=202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6463">
            <a:off x="622490" y="741064"/>
            <a:ext cx="3265679" cy="1463844"/>
          </a:xfrm>
          <a:prstGeom prst="rect">
            <a:avLst/>
          </a:prstGeom>
          <a:noFill/>
        </p:spPr>
      </p:pic>
      <p:pic>
        <p:nvPicPr>
          <p:cNvPr id="7" name="Picture 6" descr="Logo + slogan promovare municipiul Moinest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304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Jurist_A\Desktop\11393140_294620793995158_669127263259713579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124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Abordări locale privind  eficienţa energetică,  reducerea consumului de energie şi utilizarea de “energie verde”</vt:lpstr>
      <vt:lpstr>Aderarea  la Asociaţia  Oraşe Energie România</vt:lpstr>
      <vt:lpstr>Semnarea Convenţiei Primarilor </vt:lpstr>
      <vt:lpstr>Implementarea  Planul de Acţiune  pentru Energie Durabilă   Moineşti .</vt:lpstr>
      <vt:lpstr>Prin implementarea P.A.E.D.  am realizat si vom continua sa realizam:</vt:lpstr>
      <vt:lpstr>ACHIZIŢIONARE   AUTOVEHICUL   100 % ELECTRIC   </vt:lpstr>
      <vt:lpstr> Înfiinţarea Parcului  municipal  Moinesti </vt:lpstr>
      <vt:lpstr>PARTENERIAT  CU  ASOCIAŢIA ROREC</vt:lpstr>
      <vt:lpstr>.</vt:lpstr>
      <vt:lpstr>ORGANIZAREA  PROIECTULUI JUDETEAN  ÎMPREUNĂ PENTRU MEDIU</vt:lpstr>
      <vt:lpstr>ORGANIZAREA  CAMPANIILOR EVENIMENT   ORA PAMÂNTULUI...   şi a  SĂPTĂMÂNII  ENERGIEI  VERZI...</vt:lpstr>
      <vt:lpstr>.</vt:lpstr>
      <vt:lpstr>TEMA I</vt:lpstr>
      <vt:lpstr>Tema II</vt:lpstr>
      <vt:lpstr>Tema III</vt:lpstr>
      <vt:lpstr>  În acelaşi context....  Vă este cunoscut termenul de DURABILITATE?</vt:lpstr>
      <vt:lpstr>DURABILITATEA / SUSTENABILITATEA  nu SUNT SIMPLE OPŢIUNI.                    Sunt … SINGURELE   OPŢIUNI!</vt:lpstr>
      <vt:lpstr>.</vt:lpstr>
      <vt:lpstr>    IN LOC DE CONCLUZII…..       </vt:lpstr>
      <vt:lpstr>Mesajul primarului  Viorel Ilie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Jurist_A</dc:creator>
  <cp:lastModifiedBy>Jurist_A</cp:lastModifiedBy>
  <cp:revision>117</cp:revision>
  <dcterms:created xsi:type="dcterms:W3CDTF">2014-06-12T08:16:06Z</dcterms:created>
  <dcterms:modified xsi:type="dcterms:W3CDTF">2017-11-20T14:02:52Z</dcterms:modified>
</cp:coreProperties>
</file>